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64" r:id="rId2"/>
  </p:sldIdLst>
  <p:sldSz cx="30275213" cy="42803763"/>
  <p:notesSz cx="6794500" cy="9906000"/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1pPr>
    <a:lvl2pPr marL="4556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2pPr>
    <a:lvl3pPr marL="9128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3pPr>
    <a:lvl4pPr marL="13700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4pPr>
    <a:lvl5pPr marL="1827213" indent="1588" algn="l" rtl="0" eaLnBrk="0" fontAlgn="base" hangingPunct="0">
      <a:spcBef>
        <a:spcPct val="0"/>
      </a:spcBef>
      <a:spcAft>
        <a:spcPct val="0"/>
      </a:spcAft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600" kern="1200">
        <a:solidFill>
          <a:srgbClr val="000000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167">
          <p15:clr>
            <a:srgbClr val="A4A3A4"/>
          </p15:clr>
        </p15:guide>
        <p15:guide id="2" orient="horz" pos="3599">
          <p15:clr>
            <a:srgbClr val="A4A3A4"/>
          </p15:clr>
        </p15:guide>
        <p15:guide id="3" orient="horz" pos="25874">
          <p15:clr>
            <a:srgbClr val="A4A3A4"/>
          </p15:clr>
        </p15:guide>
        <p15:guide id="4" pos="12242">
          <p15:clr>
            <a:srgbClr val="A4A3A4"/>
          </p15:clr>
        </p15:guide>
        <p15:guide id="5" pos="1104">
          <p15:clr>
            <a:srgbClr val="A4A3A4"/>
          </p15:clr>
        </p15:guide>
        <p15:guide id="6" pos="6578">
          <p15:clr>
            <a:srgbClr val="A4A3A4"/>
          </p15:clr>
        </p15:guide>
        <p15:guide id="7" pos="9646">
          <p15:clr>
            <a:srgbClr val="A4A3A4"/>
          </p15:clr>
        </p15:guide>
        <p15:guide id="8" pos="17954">
          <p15:clr>
            <a:srgbClr val="A4A3A4"/>
          </p15:clr>
        </p15:guide>
        <p15:guide id="9" pos="12480">
          <p15:clr>
            <a:srgbClr val="A4A3A4"/>
          </p15:clr>
        </p15:guide>
        <p15:guide id="10" pos="6816">
          <p15:clr>
            <a:srgbClr val="A4A3A4"/>
          </p15:clr>
        </p15:guide>
        <p15:guide id="11" pos="940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1313"/>
    <a:srgbClr val="991324"/>
    <a:srgbClr val="B8CADF"/>
    <a:srgbClr val="CAEA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49" autoAdjust="0"/>
    <p:restoredTop sz="98587" autoAdjust="0"/>
  </p:normalViewPr>
  <p:slideViewPr>
    <p:cSldViewPr>
      <p:cViewPr>
        <p:scale>
          <a:sx n="90" d="100"/>
          <a:sy n="90" d="100"/>
        </p:scale>
        <p:origin x="-432" y="760"/>
      </p:cViewPr>
      <p:guideLst>
        <p:guide orient="horz" pos="3167"/>
        <p:guide orient="horz" pos="8968"/>
        <p:guide orient="horz" pos="25874"/>
        <p:guide orient="horz" pos="14637"/>
        <p:guide orient="horz" pos="5021"/>
        <p:guide pos="12469"/>
        <p:guide pos="1059"/>
        <p:guide pos="6578"/>
        <p:guide pos="9646"/>
        <p:guide pos="17954"/>
        <p:guide pos="17968"/>
        <p:guide pos="6816"/>
        <p:guide pos="9407"/>
      </p:guideLst>
    </p:cSldViewPr>
  </p:slideViewPr>
  <p:outlineViewPr>
    <p:cViewPr>
      <p:scale>
        <a:sx n="25" d="100"/>
        <a:sy n="25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4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48644" y="0"/>
            <a:ext cx="2944284" cy="49530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pPr>
              <a:defRPr/>
            </a:pPr>
            <a:fld id="{CC0687F8-0D18-3744-9E5B-34CDB2C8D9E2}" type="datetimeFigureOut">
              <a:rPr lang="de-DE"/>
              <a:pPr>
                <a:defRPr/>
              </a:pPr>
              <a:t>11/10/16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9408981"/>
            <a:ext cx="2944284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48644" y="9408981"/>
            <a:ext cx="2944284" cy="495300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pPr>
              <a:defRPr/>
            </a:pPr>
            <a:fld id="{27059A04-727B-594E-9D2B-DB89AAC18A21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15365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428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ea typeface="ＭＳ Ｐゴシック" pitchFamily="12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0217" y="0"/>
            <a:ext cx="294428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  <a:ea typeface="ＭＳ Ｐゴシック" pitchFamily="12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084388" y="742950"/>
            <a:ext cx="2625725" cy="37147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934" y="4705350"/>
            <a:ext cx="4982634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39" tIns="47969" rIns="95939" bIns="479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10700"/>
            <a:ext cx="294428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>
              <a:defRPr sz="1300">
                <a:solidFill>
                  <a:schemeClr val="tx1"/>
                </a:solidFill>
                <a:ea typeface="ＭＳ Ｐゴシック" pitchFamily="124" charset="-128"/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0217" y="9410700"/>
            <a:ext cx="2944284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5939" tIns="47969" rIns="95939" bIns="47969" numCol="1" anchor="b" anchorCtr="0" compatLnSpc="1">
            <a:prstTxWarp prst="textNoShape">
              <a:avLst/>
            </a:prstTxWarp>
          </a:bodyPr>
          <a:lstStyle>
            <a:lvl1pPr algn="r">
              <a:defRPr sz="13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A5B5417-ED1B-374F-8FF2-B46D95F08A1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433456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pitchFamily="124" charset="-128"/>
        <a:cs typeface="ＭＳ Ｐゴシック" charset="0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pitchFamily="124" charset="-128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pitchFamily="124" charset="-128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pitchFamily="124" charset="-128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Arial" charset="0"/>
        <a:ea typeface="ＭＳ Ｐゴシック" pitchFamily="124" charset="-128"/>
        <a:cs typeface="+mn-cs"/>
      </a:defRPr>
    </a:lvl5pPr>
    <a:lvl6pPr marL="2284273" algn="l" defTabSz="91371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1126" algn="l" defTabSz="91371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7983" algn="l" defTabSz="91371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4836" algn="l" defTabSz="913710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79503" indent="-299809"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99236" indent="-239847"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78930" indent="-239847"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158624" indent="-239847"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638318" indent="-23984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3118013" indent="-23984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597707" indent="-23984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4077401" indent="-239847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fld id="{41527247-27F1-F344-B04C-005D11D0476B}" type="slidenum">
              <a:rPr lang="de-DE" sz="1300">
                <a:solidFill>
                  <a:schemeClr val="tx1"/>
                </a:solidFill>
              </a:rPr>
              <a:pPr/>
              <a:t>1</a:t>
            </a:fld>
            <a:endParaRPr lang="de-DE" sz="1300">
              <a:solidFill>
                <a:schemeClr val="tx1"/>
              </a:solidFill>
            </a:endParaRPr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de-DE">
              <a:ea typeface="ＭＳ Ｐゴシック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127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pieren 3"/>
          <p:cNvGrpSpPr/>
          <p:nvPr userDrawn="1"/>
        </p:nvGrpSpPr>
        <p:grpSpPr>
          <a:xfrm>
            <a:off x="0" y="6388225"/>
            <a:ext cx="30276000" cy="410847"/>
            <a:chOff x="0" y="6373410"/>
            <a:chExt cx="30276000" cy="410847"/>
          </a:xfrm>
        </p:grpSpPr>
        <p:grpSp>
          <p:nvGrpSpPr>
            <p:cNvPr id="3" name="Gruppieren 2"/>
            <p:cNvGrpSpPr/>
            <p:nvPr userDrawn="1"/>
          </p:nvGrpSpPr>
          <p:grpSpPr>
            <a:xfrm>
              <a:off x="0" y="6486002"/>
              <a:ext cx="30276000" cy="226247"/>
              <a:chOff x="0" y="5729930"/>
              <a:chExt cx="30276000" cy="226247"/>
            </a:xfrm>
          </p:grpSpPr>
          <p:sp>
            <p:nvSpPr>
              <p:cNvPr id="11" name="Rechteck 10"/>
              <p:cNvSpPr/>
              <p:nvPr/>
            </p:nvSpPr>
            <p:spPr>
              <a:xfrm flipV="1">
                <a:off x="0" y="5729930"/>
                <a:ext cx="30276000" cy="108000"/>
              </a:xfrm>
              <a:prstGeom prst="rect">
                <a:avLst/>
              </a:prstGeom>
              <a:solidFill>
                <a:srgbClr val="CD0920"/>
              </a:solidFill>
              <a:ln>
                <a:solidFill>
                  <a:srgbClr val="CD092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3" name="Rechteck 12"/>
              <p:cNvSpPr/>
              <p:nvPr/>
            </p:nvSpPr>
            <p:spPr>
              <a:xfrm flipV="1">
                <a:off x="0" y="5848177"/>
                <a:ext cx="30276000" cy="108000"/>
              </a:xfrm>
              <a:prstGeom prst="rect">
                <a:avLst/>
              </a:prstGeom>
              <a:solidFill>
                <a:srgbClr val="B4B4B4"/>
              </a:solidFill>
              <a:ln>
                <a:solidFill>
                  <a:srgbClr val="B4B4B4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2" name="Gruppieren 1"/>
            <p:cNvGrpSpPr/>
            <p:nvPr userDrawn="1"/>
          </p:nvGrpSpPr>
          <p:grpSpPr>
            <a:xfrm>
              <a:off x="0" y="6373410"/>
              <a:ext cx="30276000" cy="410847"/>
              <a:chOff x="0" y="6358595"/>
              <a:chExt cx="30276000" cy="410847"/>
            </a:xfrm>
          </p:grpSpPr>
          <p:sp>
            <p:nvSpPr>
              <p:cNvPr id="12" name="Rechteck 11"/>
              <p:cNvSpPr/>
              <p:nvPr/>
            </p:nvSpPr>
            <p:spPr>
              <a:xfrm flipV="1">
                <a:off x="0" y="6358595"/>
                <a:ext cx="30276000" cy="108000"/>
              </a:xfrm>
              <a:prstGeom prst="rect">
                <a:avLst/>
              </a:prstGeom>
              <a:solidFill>
                <a:srgbClr val="888888"/>
              </a:solidFill>
              <a:ln>
                <a:solidFill>
                  <a:srgbClr val="888888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14" name="Rechteck 13"/>
              <p:cNvSpPr/>
              <p:nvPr/>
            </p:nvSpPr>
            <p:spPr>
              <a:xfrm flipV="1">
                <a:off x="0" y="6661442"/>
                <a:ext cx="30276000" cy="108000"/>
              </a:xfrm>
              <a:prstGeom prst="rect">
                <a:avLst/>
              </a:prstGeom>
              <a:solidFill>
                <a:srgbClr val="DCDCDC"/>
              </a:solidFill>
              <a:ln>
                <a:solidFill>
                  <a:srgbClr val="DCDCDC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hf sldNum="0" hdr="0" ftr="0" dt="0"/>
  <p:txStyles>
    <p:titleStyle>
      <a:lvl1pPr algn="l" defTabSz="416877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>
          <a:solidFill>
            <a:srgbClr val="991324"/>
          </a:solidFill>
          <a:latin typeface="+mj-lt"/>
          <a:ea typeface="+mj-ea"/>
          <a:cs typeface="ＭＳ Ｐゴシック" charset="0"/>
        </a:defRPr>
      </a:lvl1pPr>
      <a:lvl2pPr algn="l" defTabSz="416877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>
          <a:solidFill>
            <a:srgbClr val="991324"/>
          </a:solidFill>
          <a:latin typeface="Arial" charset="0"/>
          <a:ea typeface="ＭＳ Ｐゴシック" pitchFamily="124" charset="-128"/>
          <a:cs typeface="ＭＳ Ｐゴシック" charset="0"/>
        </a:defRPr>
      </a:lvl2pPr>
      <a:lvl3pPr algn="l" defTabSz="416877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>
          <a:solidFill>
            <a:srgbClr val="991324"/>
          </a:solidFill>
          <a:latin typeface="Arial" charset="0"/>
          <a:ea typeface="ＭＳ Ｐゴシック" pitchFamily="124" charset="-128"/>
          <a:cs typeface="ＭＳ Ｐゴシック" charset="0"/>
        </a:defRPr>
      </a:lvl3pPr>
      <a:lvl4pPr algn="l" defTabSz="416877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>
          <a:solidFill>
            <a:srgbClr val="991324"/>
          </a:solidFill>
          <a:latin typeface="Arial" charset="0"/>
          <a:ea typeface="ＭＳ Ｐゴシック" pitchFamily="124" charset="-128"/>
          <a:cs typeface="ＭＳ Ｐゴシック" charset="0"/>
        </a:defRPr>
      </a:lvl4pPr>
      <a:lvl5pPr algn="l" defTabSz="416877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>
          <a:solidFill>
            <a:srgbClr val="991324"/>
          </a:solidFill>
          <a:latin typeface="Arial" charset="0"/>
          <a:ea typeface="ＭＳ Ｐゴシック" pitchFamily="124" charset="-128"/>
          <a:cs typeface="ＭＳ Ｐゴシック" charset="0"/>
        </a:defRPr>
      </a:lvl5pPr>
      <a:lvl6pPr marL="456853" algn="l" defTabSz="416879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 b="1">
          <a:solidFill>
            <a:schemeClr val="bg1"/>
          </a:solidFill>
          <a:latin typeface="Arial" charset="0"/>
          <a:ea typeface="ＭＳ Ｐゴシック" pitchFamily="124" charset="-128"/>
        </a:defRPr>
      </a:lvl6pPr>
      <a:lvl7pPr marL="913710" algn="l" defTabSz="416879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 b="1">
          <a:solidFill>
            <a:schemeClr val="bg1"/>
          </a:solidFill>
          <a:latin typeface="Arial" charset="0"/>
          <a:ea typeface="ＭＳ Ｐゴシック" pitchFamily="124" charset="-128"/>
        </a:defRPr>
      </a:lvl7pPr>
      <a:lvl8pPr marL="1370563" algn="l" defTabSz="416879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 b="1">
          <a:solidFill>
            <a:schemeClr val="bg1"/>
          </a:solidFill>
          <a:latin typeface="Arial" charset="0"/>
          <a:ea typeface="ＭＳ Ｐゴシック" pitchFamily="124" charset="-128"/>
        </a:defRPr>
      </a:lvl8pPr>
      <a:lvl9pPr marL="1827416" algn="l" defTabSz="4168795" rtl="0" eaLnBrk="1" fontAlgn="base" hangingPunct="1">
        <a:lnSpc>
          <a:spcPct val="120000"/>
        </a:lnSpc>
        <a:spcBef>
          <a:spcPct val="0"/>
        </a:spcBef>
        <a:spcAft>
          <a:spcPct val="0"/>
        </a:spcAft>
        <a:defRPr sz="8700" b="1">
          <a:solidFill>
            <a:schemeClr val="bg1"/>
          </a:solidFill>
          <a:latin typeface="Arial" charset="0"/>
          <a:ea typeface="ＭＳ Ｐゴシック" pitchFamily="124" charset="-128"/>
        </a:defRPr>
      </a:lvl9pPr>
    </p:titleStyle>
    <p:bodyStyle>
      <a:lvl1pPr marL="842963" indent="-842963" algn="l" defTabSz="4168775" rtl="0" eaLnBrk="1" fontAlgn="base" hangingPunct="1">
        <a:spcBef>
          <a:spcPct val="20000"/>
        </a:spcBef>
        <a:spcAft>
          <a:spcPct val="0"/>
        </a:spcAft>
        <a:defRPr sz="4800" b="1">
          <a:solidFill>
            <a:srgbClr val="141313"/>
          </a:solidFill>
          <a:latin typeface="+mn-lt"/>
          <a:ea typeface="+mn-ea"/>
          <a:cs typeface="ＭＳ Ｐゴシック" charset="0"/>
        </a:defRPr>
      </a:lvl1pPr>
      <a:lvl2pPr marL="2336800" indent="-1303338" algn="l" defTabSz="416877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2pPr>
      <a:lvl3pPr marL="3573463" indent="-1044575" algn="l" defTabSz="416877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3pPr>
      <a:lvl4pPr marL="4808538" indent="-1044575" algn="l" defTabSz="416877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4pPr>
      <a:lvl5pPr marL="6175375" indent="-1174750" algn="l" defTabSz="416877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5pPr>
      <a:lvl6pPr marL="6632322" indent="-1175445" algn="l" defTabSz="416879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6pPr>
      <a:lvl7pPr marL="7089175" indent="-1175445" algn="l" defTabSz="416879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7pPr>
      <a:lvl8pPr marL="7546032" indent="-1175445" algn="l" defTabSz="416879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8pPr>
      <a:lvl9pPr marL="8002881" indent="-1175445" algn="l" defTabSz="4168795" rtl="0" eaLnBrk="1" fontAlgn="base" hangingPunct="1">
        <a:spcBef>
          <a:spcPct val="20000"/>
        </a:spcBef>
        <a:spcAft>
          <a:spcPct val="0"/>
        </a:spcAft>
        <a:defRPr sz="2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6853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913710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70563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827416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284273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741126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197983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54836" algn="l" defTabSz="913710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4" Type="http://schemas.openxmlformats.org/officeDocument/2006/relationships/image" Target="../media/image2.em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emf"/><Relationship Id="rId8" Type="http://schemas.openxmlformats.org/officeDocument/2006/relationships/image" Target="../media/image6.png"/><Relationship Id="rId9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7"/>
          <p:cNvSpPr>
            <a:spLocks noChangeArrowheads="1"/>
          </p:cNvSpPr>
          <p:nvPr/>
        </p:nvSpPr>
        <p:spPr bwMode="auto">
          <a:xfrm>
            <a:off x="21114270" y="37171633"/>
            <a:ext cx="7704039" cy="101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9" tIns="45689" rIns="91369" bIns="45689">
            <a:spAutoFit/>
          </a:bodyPr>
          <a:lstStyle/>
          <a:p>
            <a:pPr algn="r"/>
            <a:r>
              <a:rPr lang="de-DE" sz="3000" b="1" dirty="0"/>
              <a:t>www.cen.uni-hamburg.de</a:t>
            </a:r>
          </a:p>
          <a:p>
            <a:pPr algn="r"/>
            <a:endParaRPr lang="de-DE" sz="3000" b="1" dirty="0"/>
          </a:p>
        </p:txBody>
      </p:sp>
      <p:pic>
        <p:nvPicPr>
          <p:cNvPr id="12" name="Bild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118" y="39294783"/>
            <a:ext cx="6998755" cy="2269338"/>
          </a:xfrm>
          <a:prstGeom prst="rect">
            <a:avLst/>
          </a:prstGeom>
        </p:spPr>
      </p:pic>
      <p:pic>
        <p:nvPicPr>
          <p:cNvPr id="21" name="Bild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8686" y="39881681"/>
            <a:ext cx="3736582" cy="1682440"/>
          </a:xfrm>
          <a:prstGeom prst="rect">
            <a:avLst/>
          </a:prstGeom>
        </p:spPr>
      </p:pic>
      <p:cxnSp>
        <p:nvCxnSpPr>
          <p:cNvPr id="25" name="Gerade Verbindung 24"/>
          <p:cNvCxnSpPr/>
          <p:nvPr/>
        </p:nvCxnSpPr>
        <p:spPr bwMode="auto">
          <a:xfrm>
            <a:off x="0" y="38323761"/>
            <a:ext cx="30276000" cy="0"/>
          </a:xfrm>
          <a:prstGeom prst="line">
            <a:avLst/>
          </a:prstGeom>
          <a:ln>
            <a:solidFill>
              <a:srgbClr val="991324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/>
        </p:nvCxnSpPr>
        <p:spPr bwMode="auto">
          <a:xfrm>
            <a:off x="0" y="36307537"/>
            <a:ext cx="30276000" cy="0"/>
          </a:xfrm>
          <a:prstGeom prst="line">
            <a:avLst/>
          </a:prstGeom>
          <a:ln>
            <a:solidFill>
              <a:srgbClr val="991324"/>
            </a:solidFill>
          </a:ln>
          <a:ex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feld 26"/>
          <p:cNvSpPr txBox="1">
            <a:spLocks noChangeArrowheads="1"/>
          </p:cNvSpPr>
          <p:nvPr/>
        </p:nvSpPr>
        <p:spPr bwMode="auto">
          <a:xfrm>
            <a:off x="17873910" y="36667577"/>
            <a:ext cx="11233248" cy="5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9" tIns="45689" rIns="91369" bIns="45689">
            <a:spAutoFit/>
          </a:bodyPr>
          <a:lstStyle>
            <a:lvl1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3000" b="1" dirty="0"/>
              <a:t>Centrum für Erdsystemforschung und Nachhaltigkeit (CEN)</a:t>
            </a:r>
          </a:p>
        </p:txBody>
      </p:sp>
      <p:sp>
        <p:nvSpPr>
          <p:cNvPr id="28" name="Rectangle 2"/>
          <p:cNvSpPr txBox="1">
            <a:spLocks noChangeArrowheads="1"/>
          </p:cNvSpPr>
          <p:nvPr/>
        </p:nvSpPr>
        <p:spPr>
          <a:xfrm>
            <a:off x="11902" y="1167633"/>
            <a:ext cx="26746200" cy="2086387"/>
          </a:xfrm>
          <a:prstGeom prst="rect">
            <a:avLst/>
          </a:prstGeom>
        </p:spPr>
        <p:txBody>
          <a:bodyPr/>
          <a:lstStyle>
            <a:lvl1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+mj-lt"/>
                <a:ea typeface="+mj-ea"/>
                <a:cs typeface="ＭＳ Ｐゴシック" charset="0"/>
              </a:defRPr>
            </a:lvl1pPr>
            <a:lvl2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2pPr>
            <a:lvl3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3pPr>
            <a:lvl4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4pPr>
            <a:lvl5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5pPr>
            <a:lvl6pPr marL="456853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6pPr>
            <a:lvl7pPr marL="913710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7pPr>
            <a:lvl8pPr marL="1370563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8pPr>
            <a:lvl9pPr marL="1827416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de-DE" sz="6600" b="1" dirty="0">
                <a:solidFill>
                  <a:schemeClr val="tx1"/>
                </a:solidFill>
              </a:rPr>
              <a:t>LEX 2016: </a:t>
            </a:r>
            <a:r>
              <a:rPr lang="de-DE" sz="6600" b="1" dirty="0" smtClean="0">
                <a:solidFill>
                  <a:schemeClr val="tx1"/>
                </a:solidFill>
              </a:rPr>
              <a:t>Einfache Messmethoden zur Bestimmung</a:t>
            </a:r>
          </a:p>
          <a:p>
            <a:pPr algn="ctr">
              <a:lnSpc>
                <a:spcPct val="100000"/>
              </a:lnSpc>
            </a:pPr>
            <a:r>
              <a:rPr lang="de-DE" sz="6600" b="1" dirty="0" smtClean="0">
                <a:solidFill>
                  <a:schemeClr val="tx1"/>
                </a:solidFill>
              </a:rPr>
              <a:t>von Wolkenhöhe und Wasserdampfsäule</a:t>
            </a:r>
          </a:p>
          <a:p>
            <a:pPr algn="ctr">
              <a:lnSpc>
                <a:spcPct val="100000"/>
              </a:lnSpc>
            </a:pPr>
            <a:endParaRPr lang="de-DE" sz="6600" b="1" dirty="0">
              <a:solidFill>
                <a:schemeClr val="tx1"/>
              </a:solidFill>
            </a:endParaRPr>
          </a:p>
          <a:p>
            <a:pPr algn="ctr">
              <a:lnSpc>
                <a:spcPct val="100000"/>
              </a:lnSpc>
            </a:pPr>
            <a:endParaRPr lang="de-DE" sz="4000" b="1" dirty="0">
              <a:solidFill>
                <a:schemeClr val="tx1"/>
              </a:solidFill>
            </a:endParaRPr>
          </a:p>
        </p:txBody>
      </p:sp>
      <p:sp>
        <p:nvSpPr>
          <p:cNvPr id="29" name="Rectangle 2"/>
          <p:cNvSpPr txBox="1">
            <a:spLocks noChangeArrowheads="1"/>
          </p:cNvSpPr>
          <p:nvPr/>
        </p:nvSpPr>
        <p:spPr>
          <a:xfrm>
            <a:off x="1816126" y="3975945"/>
            <a:ext cx="26746200" cy="1440160"/>
          </a:xfrm>
          <a:prstGeom prst="rect">
            <a:avLst/>
          </a:prstGeom>
        </p:spPr>
        <p:txBody>
          <a:bodyPr/>
          <a:lstStyle>
            <a:lvl1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+mj-lt"/>
                <a:ea typeface="+mj-ea"/>
                <a:cs typeface="ＭＳ Ｐゴシック" charset="0"/>
              </a:defRPr>
            </a:lvl1pPr>
            <a:lvl2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2pPr>
            <a:lvl3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3pPr>
            <a:lvl4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4pPr>
            <a:lvl5pPr algn="l" defTabSz="416877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>
                <a:solidFill>
                  <a:srgbClr val="991324"/>
                </a:solidFill>
                <a:latin typeface="Arial" charset="0"/>
                <a:ea typeface="ＭＳ Ｐゴシック" pitchFamily="124" charset="-128"/>
                <a:cs typeface="ＭＳ Ｐゴシック" charset="0"/>
              </a:defRPr>
            </a:lvl5pPr>
            <a:lvl6pPr marL="456853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6pPr>
            <a:lvl7pPr marL="913710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7pPr>
            <a:lvl8pPr marL="1370563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8pPr>
            <a:lvl9pPr marL="1827416" algn="l" defTabSz="4168795" rtl="0" eaLnBrk="0" fontAlgn="base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defRPr sz="8700" b="1">
                <a:solidFill>
                  <a:schemeClr val="bg1"/>
                </a:solidFill>
                <a:latin typeface="Arial" charset="0"/>
                <a:ea typeface="ＭＳ Ｐゴシック" pitchFamily="124" charset="-128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de-DE" sz="4400" b="1" dirty="0" smtClean="0">
                <a:solidFill>
                  <a:schemeClr val="tx1"/>
                </a:solidFill>
              </a:rPr>
              <a:t>Lukas Kluft, </a:t>
            </a:r>
            <a:r>
              <a:rPr lang="de-DE" sz="4400" b="1" dirty="0" err="1" smtClean="0">
                <a:solidFill>
                  <a:schemeClr val="tx1"/>
                </a:solidFill>
              </a:rPr>
              <a:t>Timorsha</a:t>
            </a:r>
            <a:r>
              <a:rPr lang="de-DE" sz="4400" b="1" dirty="0" smtClean="0">
                <a:solidFill>
                  <a:schemeClr val="tx1"/>
                </a:solidFill>
              </a:rPr>
              <a:t> </a:t>
            </a:r>
            <a:r>
              <a:rPr lang="de-DE" sz="4400" b="1" dirty="0" err="1" smtClean="0">
                <a:solidFill>
                  <a:schemeClr val="tx1"/>
                </a:solidFill>
              </a:rPr>
              <a:t>Rafiq</a:t>
            </a:r>
            <a:r>
              <a:rPr lang="de-DE" sz="4400" b="1" dirty="0" smtClean="0">
                <a:solidFill>
                  <a:schemeClr val="tx1"/>
                </a:solidFill>
              </a:rPr>
              <a:t>-Dost</a:t>
            </a:r>
            <a:endParaRPr lang="de-DE" sz="4400" b="1" dirty="0">
              <a:solidFill>
                <a:schemeClr val="tx1"/>
              </a:solidFill>
            </a:endParaRPr>
          </a:p>
        </p:txBody>
      </p:sp>
      <p:sp>
        <p:nvSpPr>
          <p:cNvPr id="38" name="Rectangle 7"/>
          <p:cNvSpPr>
            <a:spLocks noChangeArrowheads="1"/>
          </p:cNvSpPr>
          <p:nvPr/>
        </p:nvSpPr>
        <p:spPr bwMode="auto">
          <a:xfrm>
            <a:off x="1528093" y="7216305"/>
            <a:ext cx="27189781" cy="138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91369" tIns="45689" rIns="91369" bIns="45689" numCol="1" spcCol="360000"/>
          <a:lstStyle/>
          <a:p>
            <a:pPr algn="ctr">
              <a:lnSpc>
                <a:spcPct val="110000"/>
              </a:lnSpc>
            </a:pPr>
            <a:r>
              <a:rPr lang="de-DE" sz="4400" b="1" dirty="0" smtClean="0">
                <a:solidFill>
                  <a:srgbClr val="991324"/>
                </a:solidFill>
              </a:rPr>
              <a:t>Motivation</a:t>
            </a:r>
          </a:p>
          <a:p>
            <a:endParaRPr lang="de-DE" sz="2800" b="1" dirty="0" smtClean="0">
              <a:solidFill>
                <a:srgbClr val="991324"/>
              </a:solidFill>
            </a:endParaRPr>
          </a:p>
          <a:p>
            <a:pPr>
              <a:lnSpc>
                <a:spcPct val="110000"/>
              </a:lnSpc>
            </a:pPr>
            <a:endParaRPr lang="de-DE" sz="2800" b="1" dirty="0">
              <a:solidFill>
                <a:srgbClr val="991324"/>
              </a:solidFill>
            </a:endParaRPr>
          </a:p>
          <a:p>
            <a:pPr>
              <a:lnSpc>
                <a:spcPct val="110000"/>
              </a:lnSpc>
            </a:pPr>
            <a:endParaRPr lang="de-DE" sz="2800" dirty="0" smtClean="0"/>
          </a:p>
          <a:p>
            <a:pPr>
              <a:lnSpc>
                <a:spcPct val="110000"/>
              </a:lnSpc>
            </a:pPr>
            <a:endParaRPr lang="de-DE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2800" dirty="0">
              <a:solidFill>
                <a:schemeClr val="tx1"/>
              </a:solidFill>
            </a:endParaRPr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dirty="0"/>
          </a:p>
          <a:p>
            <a:pPr>
              <a:lnSpc>
                <a:spcPct val="110000"/>
              </a:lnSpc>
            </a:pPr>
            <a:endParaRPr lang="de-DE" sz="2800" b="1" dirty="0">
              <a:solidFill>
                <a:srgbClr val="991324"/>
              </a:solidFill>
            </a:endParaRPr>
          </a:p>
        </p:txBody>
      </p:sp>
      <p:sp>
        <p:nvSpPr>
          <p:cNvPr id="23" name="Textfeld 22"/>
          <p:cNvSpPr txBox="1">
            <a:spLocks noChangeArrowheads="1"/>
          </p:cNvSpPr>
          <p:nvPr/>
        </p:nvSpPr>
        <p:spPr bwMode="auto">
          <a:xfrm>
            <a:off x="1672110" y="36523561"/>
            <a:ext cx="11233248" cy="553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9" tIns="45689" rIns="91369" bIns="45689">
            <a:spAutoFit/>
          </a:bodyPr>
          <a:lstStyle>
            <a:lvl1pPr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600">
                <a:solidFill>
                  <a:srgbClr val="000000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de-DE" sz="3000" b="1" dirty="0"/>
              <a:t>Meteorologisches Institut, Universität Hamburg</a:t>
            </a:r>
          </a:p>
        </p:txBody>
      </p:sp>
      <p:sp>
        <p:nvSpPr>
          <p:cNvPr id="24" name="Rechteck 7"/>
          <p:cNvSpPr>
            <a:spLocks noChangeArrowheads="1"/>
          </p:cNvSpPr>
          <p:nvPr/>
        </p:nvSpPr>
        <p:spPr bwMode="auto">
          <a:xfrm>
            <a:off x="1672110" y="37171633"/>
            <a:ext cx="7704039" cy="101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9" tIns="45689" rIns="91369" bIns="45689">
            <a:spAutoFit/>
          </a:bodyPr>
          <a:lstStyle/>
          <a:p>
            <a:r>
              <a:rPr lang="de-DE" sz="3000" b="1" dirty="0"/>
              <a:t>www.mi.uni-hamburg.de</a:t>
            </a:r>
          </a:p>
          <a:p>
            <a:endParaRPr lang="de-DE" sz="3000" b="1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2662" y="1059516"/>
            <a:ext cx="4392488" cy="3348477"/>
          </a:xfrm>
          <a:prstGeom prst="rect">
            <a:avLst/>
          </a:prstGeom>
        </p:spPr>
      </p:pic>
      <p:pic>
        <p:nvPicPr>
          <p:cNvPr id="3" name="Grafik 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6260" y="2103737"/>
            <a:ext cx="4266848" cy="3200136"/>
          </a:xfrm>
          <a:prstGeom prst="rect">
            <a:avLst/>
          </a:prstGeom>
        </p:spPr>
      </p:pic>
      <p:sp>
        <p:nvSpPr>
          <p:cNvPr id="35" name="Textfeld 34"/>
          <p:cNvSpPr txBox="1"/>
          <p:nvPr/>
        </p:nvSpPr>
        <p:spPr>
          <a:xfrm>
            <a:off x="1694975" y="22418523"/>
            <a:ext cx="8712968" cy="936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4400" b="1" dirty="0" smtClean="0">
                <a:solidFill>
                  <a:srgbClr val="991324"/>
                </a:solidFill>
              </a:rPr>
              <a:t>Wasserdampfsäule</a:t>
            </a:r>
          </a:p>
          <a:p>
            <a:pPr>
              <a:lnSpc>
                <a:spcPct val="110000"/>
              </a:lnSpc>
            </a:pPr>
            <a:endParaRPr lang="de-DE" sz="2800" dirty="0" smtClean="0"/>
          </a:p>
          <a:p>
            <a:pPr algn="just">
              <a:lnSpc>
                <a:spcPct val="110000"/>
              </a:lnSpc>
            </a:pPr>
            <a:r>
              <a:rPr lang="de-DE" sz="2800" dirty="0"/>
              <a:t>Der integrierte </a:t>
            </a:r>
            <a:r>
              <a:rPr lang="de-DE" sz="2800" dirty="0" smtClean="0"/>
              <a:t>Wasserdampfgehalt (IWV) </a:t>
            </a:r>
            <a:r>
              <a:rPr lang="de-DE" sz="2800" dirty="0"/>
              <a:t>gibt </a:t>
            </a:r>
            <a:r>
              <a:rPr lang="de-DE" sz="2800" dirty="0" smtClean="0"/>
              <a:t>Aus-</a:t>
            </a:r>
            <a:r>
              <a:rPr lang="de-DE" sz="2800" dirty="0" err="1" smtClean="0"/>
              <a:t>kunft</a:t>
            </a:r>
            <a:r>
              <a:rPr lang="de-DE" sz="2800" dirty="0" smtClean="0"/>
              <a:t> </a:t>
            </a:r>
            <a:r>
              <a:rPr lang="de-DE" sz="2800" dirty="0"/>
              <a:t>über die Feuchte </a:t>
            </a:r>
            <a:r>
              <a:rPr lang="de-DE" sz="2800" dirty="0" smtClean="0"/>
              <a:t>einer Luftmasse</a:t>
            </a:r>
            <a:r>
              <a:rPr lang="de-DE" sz="2800" dirty="0"/>
              <a:t>. Mit Hilfe von </a:t>
            </a:r>
            <a:r>
              <a:rPr lang="de-DE" sz="2800" dirty="0" smtClean="0"/>
              <a:t>Strahlungstransfersimulationen </a:t>
            </a:r>
            <a:r>
              <a:rPr lang="de-DE" sz="2800" dirty="0"/>
              <a:t>wurde die </a:t>
            </a:r>
            <a:r>
              <a:rPr lang="de-DE" sz="2800" dirty="0" smtClean="0"/>
              <a:t>Abhäng-</a:t>
            </a:r>
            <a:r>
              <a:rPr lang="de-DE" sz="2800" dirty="0" err="1" smtClean="0"/>
              <a:t>igkeit</a:t>
            </a:r>
            <a:r>
              <a:rPr lang="de-DE" sz="2800" dirty="0" smtClean="0"/>
              <a:t> der </a:t>
            </a:r>
            <a:r>
              <a:rPr lang="de-DE" sz="2800" dirty="0"/>
              <a:t>langwelligen Einstrahlung von der </a:t>
            </a:r>
            <a:r>
              <a:rPr lang="de-DE" sz="2800" dirty="0" smtClean="0"/>
              <a:t>Wasser-</a:t>
            </a:r>
            <a:r>
              <a:rPr lang="de-DE" sz="2800" dirty="0" err="1" smtClean="0"/>
              <a:t>dampfsäule</a:t>
            </a:r>
            <a:r>
              <a:rPr lang="de-DE" sz="2800" dirty="0" smtClean="0"/>
              <a:t> </a:t>
            </a:r>
            <a:r>
              <a:rPr lang="de-DE" sz="2800" dirty="0"/>
              <a:t>in </a:t>
            </a:r>
            <a:r>
              <a:rPr lang="de-DE" sz="2800" dirty="0" smtClean="0"/>
              <a:t>Modellatmosphären ermittelt</a:t>
            </a:r>
            <a:r>
              <a:rPr lang="de-DE" sz="2800" dirty="0"/>
              <a:t>. Die Daten wurden dazu </a:t>
            </a:r>
            <a:r>
              <a:rPr lang="de-DE" sz="2800" dirty="0" smtClean="0"/>
              <a:t>verwendet, </a:t>
            </a:r>
            <a:r>
              <a:rPr lang="de-DE" sz="2800" dirty="0"/>
              <a:t>eine </a:t>
            </a:r>
            <a:r>
              <a:rPr lang="de-DE" sz="2800" dirty="0" smtClean="0"/>
              <a:t>Näherungs-funktion </a:t>
            </a:r>
            <a:r>
              <a:rPr lang="de-DE" sz="2800" dirty="0"/>
              <a:t>anzupassen</a:t>
            </a:r>
            <a:r>
              <a:rPr lang="de-DE" sz="2800" dirty="0" smtClean="0"/>
              <a:t>.</a:t>
            </a:r>
          </a:p>
          <a:p>
            <a:pPr algn="just">
              <a:lnSpc>
                <a:spcPct val="110000"/>
              </a:lnSpc>
            </a:pPr>
            <a:endParaRPr lang="de-DE" sz="2800" dirty="0" smtClean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Die </a:t>
            </a:r>
            <a:r>
              <a:rPr lang="de-DE" sz="2800" dirty="0"/>
              <a:t>so bestimmten Wasserdampfsäulen weisen eine gute Korrelation mit den Referenzmessungen des Radiometers auf (</a:t>
            </a:r>
            <a:r>
              <a:rPr lang="de-DE" sz="2800" dirty="0" err="1"/>
              <a:t>r</a:t>
            </a:r>
            <a:r>
              <a:rPr lang="de-DE" sz="2800" dirty="0"/>
              <a:t> = </a:t>
            </a:r>
            <a:r>
              <a:rPr lang="de-DE" sz="2800" dirty="0" smtClean="0"/>
              <a:t>0.764)</a:t>
            </a:r>
            <a:r>
              <a:rPr lang="de-DE" sz="2800" dirty="0"/>
              <a:t>. Auch kleinere Schwan-</a:t>
            </a:r>
            <a:r>
              <a:rPr lang="de-DE" sz="2800" dirty="0" err="1"/>
              <a:t>kungen</a:t>
            </a:r>
            <a:r>
              <a:rPr lang="de-DE" sz="2800" dirty="0"/>
              <a:t> im Tagesverlauf werden gut abgebildet. </a:t>
            </a:r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Zwischen Näherung und Referenz besteht jedoch </a:t>
            </a:r>
            <a:r>
              <a:rPr lang="de-DE" sz="2800" dirty="0"/>
              <a:t>einen </a:t>
            </a:r>
            <a:r>
              <a:rPr lang="de-DE" sz="2800" dirty="0" smtClean="0"/>
              <a:t>systematischer Offset. </a:t>
            </a:r>
            <a:r>
              <a:rPr lang="de-DE" sz="2800" dirty="0"/>
              <a:t>Dieser wird vermutlich durch </a:t>
            </a:r>
            <a:r>
              <a:rPr lang="de-DE" sz="2800" dirty="0" smtClean="0"/>
              <a:t>die bodennahe </a:t>
            </a:r>
            <a:r>
              <a:rPr lang="de-DE" sz="2800" dirty="0"/>
              <a:t>Temperatur </a:t>
            </a:r>
            <a:r>
              <a:rPr lang="de-DE" sz="2800" dirty="0" smtClean="0"/>
              <a:t>hervorgerufen</a:t>
            </a:r>
            <a:r>
              <a:rPr lang="de-DE" sz="2800" dirty="0"/>
              <a:t>, die in der </a:t>
            </a:r>
            <a:r>
              <a:rPr lang="de-DE" sz="2800" dirty="0" smtClean="0"/>
              <a:t>Näherungsformel </a:t>
            </a:r>
            <a:r>
              <a:rPr lang="de-DE" sz="2800" dirty="0"/>
              <a:t>nicht berücksichtigt wird.</a:t>
            </a:r>
          </a:p>
          <a:p>
            <a:pPr algn="just">
              <a:lnSpc>
                <a:spcPct val="110000"/>
              </a:lnSpc>
            </a:pPr>
            <a:endParaRPr lang="de-DE" sz="2800" dirty="0" smtClean="0"/>
          </a:p>
        </p:txBody>
      </p:sp>
      <p:sp>
        <p:nvSpPr>
          <p:cNvPr id="15" name="Textfeld 14"/>
          <p:cNvSpPr txBox="1"/>
          <p:nvPr/>
        </p:nvSpPr>
        <p:spPr>
          <a:xfrm>
            <a:off x="19841595" y="14704567"/>
            <a:ext cx="8640944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de-DE" sz="4400" b="1" dirty="0" smtClean="0">
                <a:solidFill>
                  <a:srgbClr val="991324"/>
                </a:solidFill>
              </a:rPr>
              <a:t>Wolkenhöhe</a:t>
            </a:r>
          </a:p>
          <a:p>
            <a:pPr algn="just"/>
            <a:endParaRPr lang="de-DE" sz="2800" dirty="0" smtClean="0"/>
          </a:p>
          <a:p>
            <a:pPr algn="just"/>
            <a:r>
              <a:rPr lang="de-DE" sz="2800" dirty="0">
                <a:solidFill>
                  <a:schemeClr val="tx1"/>
                </a:solidFill>
              </a:rPr>
              <a:t>Niedrige Wolken haben eine höhere Temperatur als hohe Wolken. </a:t>
            </a:r>
            <a:r>
              <a:rPr lang="de-DE" sz="2800" dirty="0" smtClean="0">
                <a:solidFill>
                  <a:schemeClr val="tx1"/>
                </a:solidFill>
              </a:rPr>
              <a:t>Dieser Temperaturunterschied </a:t>
            </a:r>
            <a:r>
              <a:rPr lang="de-DE" sz="2800" dirty="0" smtClean="0">
                <a:solidFill>
                  <a:schemeClr val="tx1"/>
                </a:solidFill>
              </a:rPr>
              <a:t>kann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>
                <a:solidFill>
                  <a:schemeClr val="tx1"/>
                </a:solidFill>
              </a:rPr>
              <a:t>als Signal in der langwelligen Einstrahlung </a:t>
            </a:r>
            <a:r>
              <a:rPr lang="de-DE" sz="2800" dirty="0" smtClean="0">
                <a:solidFill>
                  <a:schemeClr val="tx1"/>
                </a:solidFill>
              </a:rPr>
              <a:t>gemessen werden. </a:t>
            </a:r>
            <a:r>
              <a:rPr lang="de-DE" sz="2800" dirty="0" smtClean="0">
                <a:solidFill>
                  <a:schemeClr val="tx1"/>
                </a:solidFill>
              </a:rPr>
              <a:t>Unter </a:t>
            </a:r>
            <a:r>
              <a:rPr lang="de-DE" sz="2800" dirty="0">
                <a:solidFill>
                  <a:schemeClr val="tx1"/>
                </a:solidFill>
              </a:rPr>
              <a:t>Annahme </a:t>
            </a:r>
            <a:r>
              <a:rPr lang="de-DE" sz="2800" dirty="0" smtClean="0">
                <a:solidFill>
                  <a:schemeClr val="tx1"/>
                </a:solidFill>
              </a:rPr>
              <a:t>eines linearen Temperatur-profils </a:t>
            </a:r>
            <a:r>
              <a:rPr lang="de-DE" sz="2800" dirty="0">
                <a:solidFill>
                  <a:schemeClr val="tx1"/>
                </a:solidFill>
              </a:rPr>
              <a:t>lässt sich </a:t>
            </a:r>
            <a:r>
              <a:rPr lang="de-DE" sz="2800" dirty="0" smtClean="0">
                <a:solidFill>
                  <a:schemeClr val="tx1"/>
                </a:solidFill>
              </a:rPr>
              <a:t>so eine </a:t>
            </a:r>
            <a:r>
              <a:rPr lang="de-DE" sz="2800" dirty="0" smtClean="0">
                <a:solidFill>
                  <a:schemeClr val="tx1"/>
                </a:solidFill>
              </a:rPr>
              <a:t>Höheninformation ab-schätzen.</a:t>
            </a:r>
          </a:p>
          <a:p>
            <a:pPr algn="just"/>
            <a:endParaRPr lang="de-DE" sz="2800" dirty="0" smtClean="0">
              <a:solidFill>
                <a:schemeClr val="tx1"/>
              </a:solidFill>
            </a:endParaRPr>
          </a:p>
          <a:p>
            <a:pPr algn="just"/>
            <a:r>
              <a:rPr lang="de-DE" sz="2800" dirty="0" smtClean="0">
                <a:solidFill>
                  <a:schemeClr val="tx1"/>
                </a:solidFill>
              </a:rPr>
              <a:t>Das </a:t>
            </a:r>
            <a:r>
              <a:rPr lang="de-DE" sz="2800" dirty="0">
                <a:solidFill>
                  <a:schemeClr val="tx1"/>
                </a:solidFill>
              </a:rPr>
              <a:t>Verfahren zeigt Potential bei niedriger, </a:t>
            </a:r>
            <a:r>
              <a:rPr lang="de-DE" sz="2800" dirty="0" err="1" smtClean="0">
                <a:solidFill>
                  <a:schemeClr val="tx1"/>
                </a:solidFill>
              </a:rPr>
              <a:t>ge-schlossener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smtClean="0">
                <a:solidFill>
                  <a:schemeClr val="tx1"/>
                </a:solidFill>
              </a:rPr>
              <a:t>Bewölkung (3. und 4. September). </a:t>
            </a:r>
            <a:r>
              <a:rPr lang="de-DE" sz="2800" dirty="0" smtClean="0">
                <a:solidFill>
                  <a:schemeClr val="tx1"/>
                </a:solidFill>
              </a:rPr>
              <a:t>Die ermittelten </a:t>
            </a:r>
            <a:r>
              <a:rPr lang="de-DE" sz="2800" dirty="0" smtClean="0">
                <a:solidFill>
                  <a:schemeClr val="tx1"/>
                </a:solidFill>
              </a:rPr>
              <a:t>Wolkenhöhen </a:t>
            </a:r>
            <a:r>
              <a:rPr lang="de-DE" sz="2800" dirty="0">
                <a:solidFill>
                  <a:schemeClr val="tx1"/>
                </a:solidFill>
              </a:rPr>
              <a:t>sind statistisch jedoch nur schwach mit den </a:t>
            </a:r>
            <a:r>
              <a:rPr lang="de-DE" sz="2800" dirty="0" smtClean="0">
                <a:solidFill>
                  <a:schemeClr val="tx1"/>
                </a:solidFill>
              </a:rPr>
              <a:t>Messungen des </a:t>
            </a:r>
            <a:r>
              <a:rPr lang="de-DE" sz="2800" dirty="0" err="1" smtClean="0">
                <a:solidFill>
                  <a:schemeClr val="tx1"/>
                </a:solidFill>
              </a:rPr>
              <a:t>Ceilometers</a:t>
            </a:r>
            <a:r>
              <a:rPr lang="de-DE" sz="2800" dirty="0" smtClean="0">
                <a:solidFill>
                  <a:schemeClr val="tx1"/>
                </a:solidFill>
              </a:rPr>
              <a:t> </a:t>
            </a:r>
            <a:r>
              <a:rPr lang="de-DE" sz="2800" dirty="0" smtClean="0">
                <a:solidFill>
                  <a:schemeClr val="tx1"/>
                </a:solidFill>
              </a:rPr>
              <a:t>korreliert (</a:t>
            </a:r>
            <a:r>
              <a:rPr lang="de-DE" sz="2800" dirty="0" err="1" smtClean="0">
                <a:solidFill>
                  <a:schemeClr val="tx1"/>
                </a:solidFill>
              </a:rPr>
              <a:t>r</a:t>
            </a:r>
            <a:r>
              <a:rPr lang="de-DE" sz="2800" dirty="0" smtClean="0">
                <a:solidFill>
                  <a:schemeClr val="tx1"/>
                </a:solidFill>
              </a:rPr>
              <a:t> = 0.6). Das Signal wird durch Absorption in der Atmosph</a:t>
            </a:r>
            <a:r>
              <a:rPr lang="de-DE" sz="2800" dirty="0" smtClean="0">
                <a:solidFill>
                  <a:schemeClr val="tx1"/>
                </a:solidFill>
              </a:rPr>
              <a:t>äre zu stark gedämpft.</a:t>
            </a:r>
            <a:endParaRPr lang="de-DE" sz="4400" dirty="0" smtClean="0">
              <a:solidFill>
                <a:schemeClr val="tx1"/>
              </a:solidFill>
            </a:endParaRPr>
          </a:p>
        </p:txBody>
      </p:sp>
      <p:sp>
        <p:nvSpPr>
          <p:cNvPr id="39" name="Textfeld 38"/>
          <p:cNvSpPr txBox="1">
            <a:spLocks/>
          </p:cNvSpPr>
          <p:nvPr/>
        </p:nvSpPr>
        <p:spPr>
          <a:xfrm>
            <a:off x="1681163" y="32347096"/>
            <a:ext cx="27036712" cy="3335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de-DE" sz="4400" b="1" dirty="0" smtClean="0">
                <a:solidFill>
                  <a:srgbClr val="991324"/>
                </a:solidFill>
              </a:rPr>
              <a:t>Fazit</a:t>
            </a:r>
          </a:p>
          <a:p>
            <a:pPr algn="ctr">
              <a:lnSpc>
                <a:spcPct val="110000"/>
              </a:lnSpc>
            </a:pPr>
            <a:r>
              <a:rPr lang="de-DE" sz="4000" dirty="0" smtClean="0">
                <a:solidFill>
                  <a:srgbClr val="141313"/>
                </a:solidFill>
              </a:rPr>
              <a:t>Messungen </a:t>
            </a:r>
            <a:r>
              <a:rPr lang="de-DE" sz="4000" dirty="0">
                <a:solidFill>
                  <a:srgbClr val="141313"/>
                </a:solidFill>
              </a:rPr>
              <a:t>der langwelligen Strahlung </a:t>
            </a:r>
            <a:r>
              <a:rPr lang="de-DE" sz="4000" dirty="0" smtClean="0">
                <a:solidFill>
                  <a:srgbClr val="141313"/>
                </a:solidFill>
              </a:rPr>
              <a:t>können den </a:t>
            </a:r>
            <a:r>
              <a:rPr lang="de-DE" sz="4000" dirty="0">
                <a:solidFill>
                  <a:srgbClr val="141313"/>
                </a:solidFill>
              </a:rPr>
              <a:t>zeitlichen Verlauf </a:t>
            </a:r>
            <a:r>
              <a:rPr lang="de-DE" sz="4000" dirty="0" smtClean="0">
                <a:solidFill>
                  <a:srgbClr val="141313"/>
                </a:solidFill>
              </a:rPr>
              <a:t>von </a:t>
            </a:r>
            <a:r>
              <a:rPr lang="de-DE" sz="4000" dirty="0" smtClean="0">
                <a:solidFill>
                  <a:srgbClr val="141313"/>
                </a:solidFill>
              </a:rPr>
              <a:t>Referenzmessungen der Wolkenh</a:t>
            </a:r>
            <a:r>
              <a:rPr lang="de-DE" sz="4000" dirty="0" smtClean="0">
                <a:solidFill>
                  <a:srgbClr val="141313"/>
                </a:solidFill>
              </a:rPr>
              <a:t>öhe</a:t>
            </a:r>
          </a:p>
          <a:p>
            <a:pPr algn="ctr">
              <a:lnSpc>
                <a:spcPct val="110000"/>
              </a:lnSpc>
            </a:pPr>
            <a:r>
              <a:rPr lang="de-DE" sz="4000" dirty="0" smtClean="0">
                <a:solidFill>
                  <a:srgbClr val="141313"/>
                </a:solidFill>
              </a:rPr>
              <a:t>und der Wasserdampfsäule</a:t>
            </a:r>
            <a:r>
              <a:rPr lang="de-DE" sz="4000" dirty="0" smtClean="0">
                <a:solidFill>
                  <a:srgbClr val="141313"/>
                </a:solidFill>
              </a:rPr>
              <a:t> </a:t>
            </a:r>
            <a:r>
              <a:rPr lang="de-DE" sz="4000" dirty="0">
                <a:solidFill>
                  <a:srgbClr val="141313"/>
                </a:solidFill>
              </a:rPr>
              <a:t>gut </a:t>
            </a:r>
            <a:r>
              <a:rPr lang="de-DE" sz="4000" dirty="0" smtClean="0">
                <a:solidFill>
                  <a:srgbClr val="141313"/>
                </a:solidFill>
              </a:rPr>
              <a:t>wiedergeben.</a:t>
            </a:r>
          </a:p>
          <a:p>
            <a:pPr algn="ctr">
              <a:lnSpc>
                <a:spcPct val="110000"/>
              </a:lnSpc>
            </a:pPr>
            <a:r>
              <a:rPr lang="de-DE" sz="4000" dirty="0" smtClean="0">
                <a:solidFill>
                  <a:srgbClr val="141313"/>
                </a:solidFill>
              </a:rPr>
              <a:t>Die </a:t>
            </a:r>
            <a:r>
              <a:rPr lang="de-DE" sz="4000" dirty="0">
                <a:solidFill>
                  <a:srgbClr val="141313"/>
                </a:solidFill>
              </a:rPr>
              <a:t>genauen Zahlenwerte </a:t>
            </a:r>
            <a:r>
              <a:rPr lang="de-DE" sz="4000" dirty="0" smtClean="0">
                <a:solidFill>
                  <a:srgbClr val="141313"/>
                </a:solidFill>
              </a:rPr>
              <a:t>weichen je nach </a:t>
            </a:r>
            <a:r>
              <a:rPr lang="de-DE" sz="4000" dirty="0">
                <a:solidFill>
                  <a:srgbClr val="141313"/>
                </a:solidFill>
              </a:rPr>
              <a:t>Wetter </a:t>
            </a:r>
            <a:r>
              <a:rPr lang="de-DE" sz="4000" dirty="0" smtClean="0">
                <a:solidFill>
                  <a:srgbClr val="141313"/>
                </a:solidFill>
              </a:rPr>
              <a:t>jedoch deutlich voneinander ab.</a:t>
            </a:r>
            <a:endParaRPr lang="de-DE" sz="4000" dirty="0">
              <a:solidFill>
                <a:srgbClr val="141313"/>
              </a:solidFill>
            </a:endParaRPr>
          </a:p>
          <a:p>
            <a:pPr algn="just">
              <a:lnSpc>
                <a:spcPct val="110000"/>
              </a:lnSpc>
            </a:pPr>
            <a:endParaRPr lang="de-DE" sz="2800" dirty="0"/>
          </a:p>
        </p:txBody>
      </p:sp>
      <p:pic>
        <p:nvPicPr>
          <p:cNvPr id="44" name="Bild 4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6745" y="15004757"/>
            <a:ext cx="17279999" cy="6239999"/>
          </a:xfrm>
          <a:prstGeom prst="rect">
            <a:avLst/>
          </a:prstGeom>
        </p:spPr>
      </p:pic>
      <p:pic>
        <p:nvPicPr>
          <p:cNvPr id="8" name="Picture 7" descr="clouds-v2.pn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4538" y="7693174"/>
            <a:ext cx="8729662" cy="5931242"/>
          </a:xfrm>
          <a:prstGeom prst="rect">
            <a:avLst/>
          </a:prstGeom>
        </p:spPr>
      </p:pic>
      <p:sp>
        <p:nvSpPr>
          <p:cNvPr id="30" name="Textfeld 34"/>
          <p:cNvSpPr txBox="1"/>
          <p:nvPr/>
        </p:nvSpPr>
        <p:spPr>
          <a:xfrm>
            <a:off x="19789008" y="22392647"/>
            <a:ext cx="8712968" cy="88875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de-DE" sz="4400" b="1" dirty="0" smtClean="0">
                <a:solidFill>
                  <a:srgbClr val="991324"/>
                </a:solidFill>
              </a:rPr>
              <a:t>Strahlungstransfer</a:t>
            </a:r>
          </a:p>
          <a:p>
            <a:pPr>
              <a:lnSpc>
                <a:spcPct val="110000"/>
              </a:lnSpc>
            </a:pPr>
            <a:endParaRPr lang="de-DE" sz="2800" dirty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Um die Abhängigkeit der langwelligen Einstrahlung von der integrierten Wasserdampfsäule zu ermitteln, wurden Berechnungen mit dem </a:t>
            </a:r>
            <a:r>
              <a:rPr lang="de-DE" sz="2800" dirty="0" err="1" smtClean="0"/>
              <a:t>Atmospheric</a:t>
            </a:r>
            <a:r>
              <a:rPr lang="de-DE" sz="2800" dirty="0" smtClean="0"/>
              <a:t> </a:t>
            </a:r>
            <a:r>
              <a:rPr lang="de-DE" sz="2800" dirty="0" err="1" smtClean="0"/>
              <a:t>Radia-tive</a:t>
            </a:r>
            <a:r>
              <a:rPr lang="de-DE" sz="2800" dirty="0" smtClean="0"/>
              <a:t> Transfer Simulator (ARTS) durchgeführt.</a:t>
            </a:r>
          </a:p>
          <a:p>
            <a:pPr algn="just">
              <a:lnSpc>
                <a:spcPct val="110000"/>
              </a:lnSpc>
            </a:pPr>
            <a:endParaRPr lang="de-DE" sz="2800" dirty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Die aus dem </a:t>
            </a:r>
            <a:r>
              <a:rPr lang="de-DE" sz="2800" dirty="0" err="1" smtClean="0"/>
              <a:t>Halbraum</a:t>
            </a:r>
            <a:r>
              <a:rPr lang="de-DE" sz="2800" dirty="0" smtClean="0"/>
              <a:t> einfallende langwellige Strahlung wurde für 25.000 Modellatmosphären simuliert. Hierzu mussten Berechnungen unter verschiedenen Einfallwinkeln durchgeführt werden. Diese Ergebnisse wurden unter Berücksichtigung der Geometrie des Strahlungsverlaufes numerisch </a:t>
            </a:r>
            <a:r>
              <a:rPr lang="de-DE" sz="2800" dirty="0" err="1" smtClean="0"/>
              <a:t>inte-griert</a:t>
            </a:r>
            <a:r>
              <a:rPr lang="de-DE" sz="2800" dirty="0" smtClean="0"/>
              <a:t>.</a:t>
            </a:r>
          </a:p>
          <a:p>
            <a:pPr algn="just">
              <a:lnSpc>
                <a:spcPct val="110000"/>
              </a:lnSpc>
            </a:pPr>
            <a:endParaRPr lang="de-DE" sz="2800" dirty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Die so ermittelten Zahlenwerte für die langwellige Einstrahlung wurden mit den Wasserdampfsäulen der zugehörigen Modellatmosphäre verglichen.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6171" y="23263771"/>
            <a:ext cx="8728156" cy="764316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681163" y="8146796"/>
            <a:ext cx="17281920" cy="6254019"/>
          </a:xfrm>
          <a:prstGeom prst="rect">
            <a:avLst/>
          </a:prstGeom>
          <a:noFill/>
        </p:spPr>
        <p:txBody>
          <a:bodyPr wrap="square" numCol="2" spcCol="720000" rtlCol="0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de-DE" sz="2800" dirty="0"/>
              <a:t>Die Grundidee </a:t>
            </a:r>
            <a:r>
              <a:rPr lang="de-DE" sz="2800" dirty="0" smtClean="0"/>
              <a:t>war es, das Potential einfacher meteorologischer Messmethoden zu untersuchen. Während der Lehrexkursion 2016 auf Fehmarn wurde hierzu untersucht, ob sich aus Messungen der langwelligen Einstrahlung sowie der boden-nahen Temperatur Rückschlüsse auf andere meteorologische Zustandsgrößen gewinnen lassen.</a:t>
            </a:r>
          </a:p>
          <a:p>
            <a:pPr algn="just">
              <a:lnSpc>
                <a:spcPct val="110000"/>
              </a:lnSpc>
            </a:pPr>
            <a:endParaRPr lang="de-DE" sz="2800" dirty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Die </a:t>
            </a:r>
            <a:r>
              <a:rPr lang="de-DE" sz="2800" dirty="0"/>
              <a:t>aus dem </a:t>
            </a:r>
            <a:r>
              <a:rPr lang="de-DE" sz="2800" dirty="0" err="1"/>
              <a:t>Halbraum</a:t>
            </a:r>
            <a:r>
              <a:rPr lang="de-DE" sz="2800" dirty="0"/>
              <a:t> eintreffende </a:t>
            </a:r>
            <a:r>
              <a:rPr lang="de-DE" sz="2800" dirty="0" err="1" smtClean="0"/>
              <a:t>atmo</a:t>
            </a:r>
            <a:r>
              <a:rPr lang="de-DE" sz="2800" dirty="0" smtClean="0"/>
              <a:t>-sphärische Gegenstrahlung wurde mit Hilfe eines </a:t>
            </a:r>
            <a:r>
              <a:rPr lang="de-DE" sz="2800" dirty="0" err="1" smtClean="0"/>
              <a:t>Pyrgeometers</a:t>
            </a:r>
            <a:r>
              <a:rPr lang="de-DE" sz="2800" dirty="0" smtClean="0"/>
              <a:t> gemessen.</a:t>
            </a:r>
          </a:p>
          <a:p>
            <a:pPr algn="just">
              <a:lnSpc>
                <a:spcPct val="110000"/>
              </a:lnSpc>
            </a:pPr>
            <a:endParaRPr lang="de-DE" sz="2800" dirty="0" smtClean="0"/>
          </a:p>
          <a:p>
            <a:pPr algn="just">
              <a:lnSpc>
                <a:spcPct val="110000"/>
              </a:lnSpc>
            </a:pPr>
            <a:endParaRPr lang="de-DE" sz="2800" dirty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Die </a:t>
            </a:r>
            <a:r>
              <a:rPr lang="de-DE" sz="2800" dirty="0"/>
              <a:t>Intensität der Gegenstrahlung hängt stark vom </a:t>
            </a:r>
            <a:r>
              <a:rPr lang="de-DE" sz="2800" dirty="0" smtClean="0"/>
              <a:t>  Zustand </a:t>
            </a:r>
            <a:r>
              <a:rPr lang="de-DE" sz="2800" dirty="0"/>
              <a:t>der Atmosphäre ab: Eine </a:t>
            </a:r>
            <a:r>
              <a:rPr lang="de-DE" sz="2800" dirty="0" smtClean="0"/>
              <a:t>starke </a:t>
            </a:r>
            <a:r>
              <a:rPr lang="de-DE" sz="2800" dirty="0" err="1" smtClean="0"/>
              <a:t>Be-wölkung</a:t>
            </a:r>
            <a:r>
              <a:rPr lang="de-DE" sz="2800" dirty="0" smtClean="0"/>
              <a:t> </a:t>
            </a:r>
            <a:r>
              <a:rPr lang="de-DE" sz="2800" dirty="0"/>
              <a:t>oder ein Anstieg im </a:t>
            </a:r>
            <a:r>
              <a:rPr lang="de-DE" sz="2800" dirty="0" smtClean="0"/>
              <a:t>Wasserdampfgehalt  erhöhen </a:t>
            </a:r>
            <a:r>
              <a:rPr lang="de-DE" sz="2800" dirty="0"/>
              <a:t>die langwellige </a:t>
            </a:r>
            <a:r>
              <a:rPr lang="de-DE" sz="2800" dirty="0" smtClean="0"/>
              <a:t>Einstrahlung.</a:t>
            </a:r>
          </a:p>
          <a:p>
            <a:pPr algn="just">
              <a:lnSpc>
                <a:spcPct val="110000"/>
              </a:lnSpc>
            </a:pPr>
            <a:endParaRPr lang="de-DE" sz="2800" dirty="0" smtClean="0"/>
          </a:p>
          <a:p>
            <a:pPr algn="just">
              <a:lnSpc>
                <a:spcPct val="110000"/>
              </a:lnSpc>
            </a:pPr>
            <a:r>
              <a:rPr lang="de-DE" sz="2800" dirty="0" smtClean="0"/>
              <a:t>Um diese beiden einfachen Gesetzmäßigkeiten zu nutzen, wurden die Wolkenhöhe sowie der </a:t>
            </a:r>
            <a:r>
              <a:rPr lang="de-DE" sz="2800" dirty="0" err="1" smtClean="0"/>
              <a:t>inte-grierte</a:t>
            </a:r>
            <a:r>
              <a:rPr lang="de-DE" sz="2800" dirty="0" smtClean="0"/>
              <a:t> Wasserdampfgehalt als Zielgrößen aus-gewählt. Als Referenz dienen die Messungen eines </a:t>
            </a:r>
            <a:r>
              <a:rPr lang="de-DE" sz="2800" dirty="0" err="1" smtClean="0"/>
              <a:t>Ceilometers</a:t>
            </a:r>
            <a:r>
              <a:rPr lang="de-DE" sz="2800" dirty="0" smtClean="0"/>
              <a:t> beziehungsweise eines Radiometers.</a:t>
            </a:r>
            <a:endParaRPr lang="de-DE" sz="2800" dirty="0"/>
          </a:p>
        </p:txBody>
      </p:sp>
      <p:sp>
        <p:nvSpPr>
          <p:cNvPr id="14" name="Rectangle 13"/>
          <p:cNvSpPr/>
          <p:nvPr/>
        </p:nvSpPr>
        <p:spPr bwMode="auto">
          <a:xfrm>
            <a:off x="1312070" y="7144297"/>
            <a:ext cx="27579064" cy="6768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19982" y="7648353"/>
            <a:ext cx="914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528094" y="7216305"/>
            <a:ext cx="27147016" cy="6840760"/>
          </a:xfrm>
          <a:prstGeom prst="rect">
            <a:avLst/>
          </a:prstGeom>
          <a:noFill/>
          <a:ln w="57150" cap="flat" cmpd="sng" algn="ctr">
            <a:solidFill>
              <a:srgbClr val="991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528094" y="14633129"/>
            <a:ext cx="27189781" cy="7021165"/>
          </a:xfrm>
          <a:prstGeom prst="rect">
            <a:avLst/>
          </a:prstGeom>
          <a:noFill/>
          <a:ln w="57150" cap="flat" cmpd="sng" algn="ctr">
            <a:solidFill>
              <a:srgbClr val="991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1499422" y="22409993"/>
            <a:ext cx="27218453" cy="9231777"/>
          </a:xfrm>
          <a:prstGeom prst="rect">
            <a:avLst/>
          </a:prstGeom>
          <a:noFill/>
          <a:ln w="57150" cap="flat" cmpd="sng" algn="ctr">
            <a:solidFill>
              <a:srgbClr val="991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499422" y="32275089"/>
            <a:ext cx="27218453" cy="3312367"/>
          </a:xfrm>
          <a:prstGeom prst="rect">
            <a:avLst/>
          </a:prstGeom>
          <a:noFill/>
          <a:ln w="57150" cap="flat" cmpd="sng" algn="ctr">
            <a:solidFill>
              <a:srgbClr val="991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6800" rIns="90000" bIns="468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pitchFamily="124" charset="-128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EN_CliSAP_Plakatmaster">
  <a:themeElements>
    <a:clrScheme name="Präsentation1 1">
      <a:dk1>
        <a:srgbClr val="000000"/>
      </a:dk1>
      <a:lt1>
        <a:srgbClr val="FFFFFF"/>
      </a:lt1>
      <a:dk2>
        <a:srgbClr val="FFFFFF"/>
      </a:dk2>
      <a:lt2>
        <a:srgbClr val="414141"/>
      </a:lt2>
      <a:accent1>
        <a:srgbClr val="DBF0FD"/>
      </a:accent1>
      <a:accent2>
        <a:srgbClr val="A2D9F8"/>
      </a:accent2>
      <a:accent3>
        <a:srgbClr val="FFFFFF"/>
      </a:accent3>
      <a:accent4>
        <a:srgbClr val="000000"/>
      </a:accent4>
      <a:accent5>
        <a:srgbClr val="EAF6FE"/>
      </a:accent5>
      <a:accent6>
        <a:srgbClr val="92C4E1"/>
      </a:accent6>
      <a:hlink>
        <a:srgbClr val="007368"/>
      </a:hlink>
      <a:folHlink>
        <a:srgbClr val="DBF0FD"/>
      </a:folHlink>
    </a:clrScheme>
    <a:fontScheme name="Präsentation1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124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pitchFamily="124" charset="-128"/>
          </a:defRPr>
        </a:defPPr>
      </a:lstStyle>
    </a:lnDef>
  </a:objectDefaults>
  <a:extraClrSchemeLst>
    <a:extraClrScheme>
      <a:clrScheme name="Präsentation1 1">
        <a:dk1>
          <a:srgbClr val="000000"/>
        </a:dk1>
        <a:lt1>
          <a:srgbClr val="FFFFFF"/>
        </a:lt1>
        <a:dk2>
          <a:srgbClr val="FFFFFF"/>
        </a:dk2>
        <a:lt2>
          <a:srgbClr val="414141"/>
        </a:lt2>
        <a:accent1>
          <a:srgbClr val="DBF0FD"/>
        </a:accent1>
        <a:accent2>
          <a:srgbClr val="A2D9F8"/>
        </a:accent2>
        <a:accent3>
          <a:srgbClr val="FFFFFF"/>
        </a:accent3>
        <a:accent4>
          <a:srgbClr val="000000"/>
        </a:accent4>
        <a:accent5>
          <a:srgbClr val="EAF6FE"/>
        </a:accent5>
        <a:accent6>
          <a:srgbClr val="92C4E1"/>
        </a:accent6>
        <a:hlink>
          <a:srgbClr val="007368"/>
        </a:hlink>
        <a:folHlink>
          <a:srgbClr val="DBF0F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CEN_CliSAP_Plakatmaster</Template>
  <TotalTime>341</TotalTime>
  <Words>472</Words>
  <Application>Microsoft Macintosh PowerPoint</Application>
  <PresentationFormat>Custom</PresentationFormat>
  <Paragraphs>58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CEN_CliSAP_Plakatmaster</vt:lpstr>
      <vt:lpstr>PowerPoint Presentation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Marco Clemens</dc:creator>
  <cp:lastModifiedBy>Lukas</cp:lastModifiedBy>
  <cp:revision>152</cp:revision>
  <cp:lastPrinted>2016-09-20T11:35:56Z</cp:lastPrinted>
  <dcterms:created xsi:type="dcterms:W3CDTF">2014-06-05T14:19:47Z</dcterms:created>
  <dcterms:modified xsi:type="dcterms:W3CDTF">2016-10-11T07:27:22Z</dcterms:modified>
</cp:coreProperties>
</file>